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7"/>
  </p:notesMasterIdLst>
  <p:sldIdLst>
    <p:sldId id="256" r:id="rId5"/>
    <p:sldId id="259" r:id="rId6"/>
    <p:sldId id="262" r:id="rId7"/>
    <p:sldId id="265" r:id="rId8"/>
    <p:sldId id="260" r:id="rId9"/>
    <p:sldId id="263" r:id="rId10"/>
    <p:sldId id="261" r:id="rId11"/>
    <p:sldId id="268" r:id="rId12"/>
    <p:sldId id="267" r:id="rId13"/>
    <p:sldId id="264" r:id="rId14"/>
    <p:sldId id="266" r:id="rId15"/>
    <p:sldId id="25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7D8913C-897E-1DDD-556C-397B8BA77185}" v="58" dt="2023-05-09T17:01:51.5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66" y="4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C8D38D-D2AB-4DA3-9D05-5090D78DB394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849BC5-4019-4400-95C2-DD5B54841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069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849BC5-4019-4400-95C2-DD5B54841CA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177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C9DA6-A295-B44B-A8FE-447E7D030A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2DF360-5143-F14D-BC02-B866E47DFA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407B9F-05A0-8F4C-9027-87E6D44DF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010D2-05A4-DB4C-9BCC-0BCABB596368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A1CE45-6E5B-2941-BD2D-5087B9B8A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046FCB-3288-E946-B4D6-BF31B3C0B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EA6A6-0C6C-EE43-B35A-6B96146CD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620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CFFC9-8E37-8A4F-B58D-CC00D5C02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C59530-68B2-4445-8200-A09093D249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E7FC6D-0658-4A45-B476-36185608F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010D2-05A4-DB4C-9BCC-0BCABB596368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BED506-5419-F847-A7DA-70F81F7C2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D44E6B-2435-5448-B595-E6F0F40D5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EA6A6-0C6C-EE43-B35A-6B96146CD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474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C8B1E0A-16AC-1E4A-8935-3A548CD5A1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3C0208-8A9D-B840-83BA-D6D6209678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145B3C-9553-394D-A622-C47CEE2B5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010D2-05A4-DB4C-9BCC-0BCABB596368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F95EA2-D123-3E4C-8F4C-A7C887208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92DC3C-6941-B745-8863-BA1A44875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EA6A6-0C6C-EE43-B35A-6B96146CD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174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863C3-10BB-F74F-B234-AD07341A1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EDF4F8-116F-2042-BEB2-B4E4F56469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4A0D42-78D8-A543-AE0D-9974839BE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010D2-05A4-DB4C-9BCC-0BCABB596368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A55829-8B79-CF49-8C8D-9417DD07E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04317E-3132-054F-8A4E-3D0D89653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EA6A6-0C6C-EE43-B35A-6B96146CD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741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05A99-8C1E-E345-A0F1-A89DB9364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4F1CD9-4DE1-9242-89FA-F4B97390F1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603FFC-58BE-DE4A-B88F-F0EC7D64F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010D2-05A4-DB4C-9BCC-0BCABB596368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C38C1D-5208-B942-B8E9-D7E840431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C4F77B-D00B-2442-8ECB-5981B4DED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EA6A6-0C6C-EE43-B35A-6B96146CD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068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210DE-42DB-F041-A383-A0C279EEA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50BD19-0DD2-E84C-9B28-78D8C92AAC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34F763-0F4C-2B4A-968E-AF56A4B98A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49C063-D110-034C-B1EA-E983C82C1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010D2-05A4-DB4C-9BCC-0BCABB596368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A56FC4-4E67-E84D-A608-CD6F3E5AD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27A3E2-9DF0-DD43-ACAC-2C3BFD455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EA6A6-0C6C-EE43-B35A-6B96146CD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975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08FDB-AF1E-0C46-A83D-62414C92F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49BC6E-8BCA-BD4E-904C-F7EE2F58B4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B07150-14A3-2949-A109-FAB36FF755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495156-18E1-284E-82D6-6F1BCFB813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891FA4-513E-EA42-A722-FC08D5CAB0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F7E146-73AA-DF47-B104-D85D53CE2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010D2-05A4-DB4C-9BCC-0BCABB596368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F52427-30DE-304E-8BDC-B6064DA78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08F392-8FFE-D044-B9C8-A44603E74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EA6A6-0C6C-EE43-B35A-6B96146CD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812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0141A-A2CE-5E4C-A935-63327C77B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DEB038-1C40-B34E-B2FA-36885CB3C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010D2-05A4-DB4C-9BCC-0BCABB596368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65B08B-7C51-7048-94FA-DE1240263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3873EA-1706-EA42-9FF0-B721B7679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EA6A6-0C6C-EE43-B35A-6B96146CD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541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7DCA9A-F917-AA48-ABD6-F36C31A96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010D2-05A4-DB4C-9BCC-0BCABB596368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DEB810-6255-0140-9BF0-EAB833891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FB757A-193A-1E4A-B018-977755A34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EA6A6-0C6C-EE43-B35A-6B96146CD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855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50A33-7F79-CA4D-844F-217CF8DDA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40C29-788C-7842-BABD-2D190B1440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585518-4D85-574D-A540-A2876DEF26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5A52CD-1911-0245-85F5-951F3CA1A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010D2-05A4-DB4C-9BCC-0BCABB596368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13463A-AD22-D840-9EE9-7DB72F609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75C47B-E23B-7F4D-8869-A6E75FF5B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EA6A6-0C6C-EE43-B35A-6B96146CD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137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9AAFA-9AB5-3545-B04D-7B98BD1A5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57C1D69-D7FA-124B-BDE3-88C8FF9B96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72FDB7-8DC5-B147-B2F1-A53736DD71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851AE7-F4B9-CE4F-8C18-08871A2EA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010D2-05A4-DB4C-9BCC-0BCABB596368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BFE49B-3BCD-4648-A059-337EB0996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EF4030-8729-184A-ABDB-5C55B3D6E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EA6A6-0C6C-EE43-B35A-6B96146CD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610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4D94BB-D6EC-DB48-B6A1-8C036EFED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320DE0-7325-DF4A-B95E-07EBA77EF4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555E4D-2370-AC42-A7B9-B732E2553D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2010D2-05A4-DB4C-9BCC-0BCABB596368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4C9CCD-B390-0D4F-A675-0A2E04C6B7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8F298A-3CBD-FA45-9B51-41E1D6E7A5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9EA6A6-0C6C-EE43-B35A-6B96146CD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825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5728D3AC-FECA-914D-8B10-68D75CE93D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4591" y="5643923"/>
            <a:ext cx="3422817" cy="591147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7367659E-1AAD-42E3-8FBD-9EA0C8022843}"/>
              </a:ext>
            </a:extLst>
          </p:cNvPr>
          <p:cNvSpPr txBox="1">
            <a:spLocks/>
          </p:cNvSpPr>
          <p:nvPr/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800" b="1">
                <a:solidFill>
                  <a:schemeClr val="bg1"/>
                </a:solidFill>
                <a:latin typeface="+mn-lt"/>
              </a:rPr>
              <a:t>A Tale of Two Libraries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0B75603-BABF-43D1-A9C9-78117653599E}"/>
              </a:ext>
            </a:extLst>
          </p:cNvPr>
          <p:cNvSpPr/>
          <p:nvPr/>
        </p:nvSpPr>
        <p:spPr>
          <a:xfrm>
            <a:off x="481693" y="2716063"/>
            <a:ext cx="11144250" cy="267765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</a:rPr>
              <a:t>Choosing Where to “Live”: How Advocating for Library Neighbors      Makes a Difference</a:t>
            </a:r>
          </a:p>
          <a:p>
            <a:pPr algn="ctr"/>
            <a:endParaRPr lang="en-US" sz="2800" b="1">
              <a:solidFill>
                <a:schemeClr val="bg1"/>
              </a:solidFill>
            </a:endParaRPr>
          </a:p>
          <a:p>
            <a:pPr algn="ctr"/>
            <a:r>
              <a:rPr lang="en-US" sz="2800" b="1">
                <a:solidFill>
                  <a:schemeClr val="bg1"/>
                </a:solidFill>
              </a:rPr>
              <a:t>Carolyn Ciesla</a:t>
            </a:r>
          </a:p>
          <a:p>
            <a:pPr algn="ctr"/>
            <a:r>
              <a:rPr lang="en-US" sz="2800" b="1">
                <a:solidFill>
                  <a:schemeClr val="bg1"/>
                </a:solidFill>
              </a:rPr>
              <a:t>Director, A.C. Buehler Library</a:t>
            </a:r>
          </a:p>
          <a:p>
            <a:pPr algn="ctr"/>
            <a:r>
              <a:rPr lang="en-US" sz="2800" b="1">
                <a:solidFill>
                  <a:schemeClr val="bg1"/>
                </a:solidFill>
                <a:cs typeface="Calibri"/>
              </a:rPr>
              <a:t>carolyn.ciesla@elmhurst.edu</a:t>
            </a:r>
          </a:p>
        </p:txBody>
      </p:sp>
    </p:spTree>
    <p:extLst>
      <p:ext uri="{BB962C8B-B14F-4D97-AF65-F5344CB8AC3E}">
        <p14:creationId xmlns:p14="http://schemas.microsoft.com/office/powerpoint/2010/main" val="1170314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0650A-1258-4A8B-A7C0-C6B92511A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3800" b="1">
                <a:solidFill>
                  <a:schemeClr val="bg1"/>
                </a:solidFill>
              </a:rPr>
              <a:t>Academic Library #2</a:t>
            </a:r>
          </a:p>
        </p:txBody>
      </p:sp>
      <p:graphicFrame>
        <p:nvGraphicFramePr>
          <p:cNvPr id="6" name="Object 5" descr="All-Building Mixer image with image of different colored houses on a neighborhood street with flowers and trees. ">
            <a:extLst>
              <a:ext uri="{FF2B5EF4-FFF2-40B4-BE49-F238E27FC236}">
                <a16:creationId xmlns:a16="http://schemas.microsoft.com/office/drawing/2014/main" id="{7E0AF919-04EF-4916-99ED-DC7776BF04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1848295"/>
              </p:ext>
            </p:extLst>
          </p:nvPr>
        </p:nvGraphicFramePr>
        <p:xfrm>
          <a:off x="1881882" y="1942827"/>
          <a:ext cx="3407001" cy="44089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4663440" imgH="6035040" progId="Acrobat.Document.DC">
                  <p:embed/>
                </p:oleObj>
              </mc:Choice>
              <mc:Fallback>
                <p:oleObj name="Acrobat Document" r:id="rId3" imgW="4663440" imgH="6035040" progId="Acrobat.Document.DC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7E0AF919-04EF-4916-99ED-DC7776BF042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81882" y="1942827"/>
                        <a:ext cx="3407001" cy="44089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527BF7F2-1E83-4667-8DC1-A7B2E9CBC5E4}"/>
              </a:ext>
            </a:extLst>
          </p:cNvPr>
          <p:cNvSpPr/>
          <p:nvPr/>
        </p:nvSpPr>
        <p:spPr>
          <a:xfrm>
            <a:off x="3524816" y="3210962"/>
            <a:ext cx="878186" cy="111660"/>
          </a:xfrm>
          <a:prstGeom prst="rect">
            <a:avLst/>
          </a:prstGeom>
          <a:solidFill>
            <a:srgbClr val="CC009A"/>
          </a:solidFill>
          <a:ln>
            <a:solidFill>
              <a:srgbClr val="CC00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Image of a Library Building Potluck flyer.">
            <a:extLst>
              <a:ext uri="{FF2B5EF4-FFF2-40B4-BE49-F238E27FC236}">
                <a16:creationId xmlns:a16="http://schemas.microsoft.com/office/drawing/2014/main" id="{F454D30E-D094-427B-AA0C-A0F8E36387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9250" y="1943979"/>
            <a:ext cx="3147150" cy="440777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B49201F-DE09-46E8-ABA7-930005BDAEF3}"/>
              </a:ext>
            </a:extLst>
          </p:cNvPr>
          <p:cNvSpPr txBox="1"/>
          <p:nvPr/>
        </p:nvSpPr>
        <p:spPr>
          <a:xfrm>
            <a:off x="975360" y="1280160"/>
            <a:ext cx="7056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2. build relationships with current neighbors</a:t>
            </a:r>
          </a:p>
        </p:txBody>
      </p:sp>
    </p:spTree>
    <p:extLst>
      <p:ext uri="{BB962C8B-B14F-4D97-AF65-F5344CB8AC3E}">
        <p14:creationId xmlns:p14="http://schemas.microsoft.com/office/powerpoint/2010/main" val="35769167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0650A-1258-4A8B-A7C0-C6B92511A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3800" b="1">
                <a:solidFill>
                  <a:schemeClr val="bg1"/>
                </a:solidFill>
              </a:rPr>
              <a:t>Academic Library #2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ED1A69-0DF5-4088-B7CC-1EB1079E9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08605"/>
            <a:ext cx="10515600" cy="4351338"/>
          </a:xfrm>
        </p:spPr>
        <p:txBody>
          <a:bodyPr/>
          <a:lstStyle/>
          <a:p>
            <a:r>
              <a:rPr lang="en-US" b="1">
                <a:solidFill>
                  <a:schemeClr val="bg1"/>
                </a:solidFill>
              </a:rPr>
              <a:t>2023: Center for Scholarship and Teaching</a:t>
            </a:r>
          </a:p>
          <a:p>
            <a:pPr lvl="1"/>
            <a:r>
              <a:rPr lang="en-US" b="1">
                <a:solidFill>
                  <a:schemeClr val="bg1"/>
                </a:solidFill>
              </a:rPr>
              <a:t>From uncomfortable teaching lab to modern </a:t>
            </a:r>
            <a:r>
              <a:rPr lang="en-US" b="1" err="1">
                <a:solidFill>
                  <a:schemeClr val="bg1"/>
                </a:solidFill>
              </a:rPr>
              <a:t>collab</a:t>
            </a:r>
            <a:r>
              <a:rPr lang="en-US" b="1">
                <a:solidFill>
                  <a:schemeClr val="bg1"/>
                </a:solidFill>
              </a:rPr>
              <a:t> space</a:t>
            </a:r>
          </a:p>
          <a:p>
            <a:pPr marL="0" indent="0">
              <a:buNone/>
            </a:pPr>
            <a:endParaRPr lang="en-US" b="1">
              <a:solidFill>
                <a:schemeClr val="bg1"/>
              </a:solidFill>
            </a:endParaRPr>
          </a:p>
          <a:p>
            <a:r>
              <a:rPr lang="en-US" b="1">
                <a:solidFill>
                  <a:schemeClr val="bg1"/>
                </a:solidFill>
              </a:rPr>
              <a:t>2024: Center for Global Engagement?</a:t>
            </a:r>
          </a:p>
          <a:p>
            <a:pPr lvl="1"/>
            <a:r>
              <a:rPr lang="en-US" b="1">
                <a:solidFill>
                  <a:schemeClr val="bg1"/>
                </a:solidFill>
              </a:rPr>
              <a:t>From call center to inclusive work area with prayer space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78759B-63A0-415C-8826-DA39D98357D2}"/>
              </a:ext>
            </a:extLst>
          </p:cNvPr>
          <p:cNvSpPr txBox="1"/>
          <p:nvPr/>
        </p:nvSpPr>
        <p:spPr>
          <a:xfrm>
            <a:off x="502920" y="1308834"/>
            <a:ext cx="56540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+mj-lt"/>
              <a:buAutoNum type="arabicPeriod"/>
            </a:pPr>
            <a:r>
              <a:rPr lang="en-US" b="1">
                <a:solidFill>
                  <a:schemeClr val="bg1"/>
                </a:solidFill>
              </a:rPr>
              <a:t>think strategically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b="1">
                <a:solidFill>
                  <a:schemeClr val="bg1"/>
                </a:solidFill>
              </a:rPr>
              <a:t>invite new neighbors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b="1">
                <a:solidFill>
                  <a:schemeClr val="bg1"/>
                </a:solidFill>
              </a:rPr>
              <a:t>have options for existing space</a:t>
            </a:r>
          </a:p>
        </p:txBody>
      </p:sp>
    </p:spTree>
    <p:extLst>
      <p:ext uri="{BB962C8B-B14F-4D97-AF65-F5344CB8AC3E}">
        <p14:creationId xmlns:p14="http://schemas.microsoft.com/office/powerpoint/2010/main" val="5369339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Elmhurst University's logo">
            <a:extLst>
              <a:ext uri="{FF2B5EF4-FFF2-40B4-BE49-F238E27FC236}">
                <a16:creationId xmlns:a16="http://schemas.microsoft.com/office/drawing/2014/main" id="{22F25818-C51D-F548-936A-3F31481D32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1089" y="2859943"/>
            <a:ext cx="6589821" cy="1138114"/>
          </a:xfrm>
          <a:prstGeom prst="rect">
            <a:avLst/>
          </a:prstGeom>
        </p:spPr>
      </p:pic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07315887-1C80-0942-B515-2310FCF573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2173" y="5155109"/>
            <a:ext cx="2287653" cy="98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90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0650A-1258-4A8B-A7C0-C6B92511A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3800" b="1">
                <a:solidFill>
                  <a:schemeClr val="bg1"/>
                </a:solidFill>
              </a:rPr>
              <a:t>Academic Library #1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ED1A69-0DF5-4088-B7CC-1EB1079E9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b="1">
                <a:solidFill>
                  <a:schemeClr val="bg1"/>
                </a:solidFill>
              </a:rPr>
              <a:t>Suburban community college</a:t>
            </a:r>
          </a:p>
          <a:p>
            <a:r>
              <a:rPr lang="en-US" b="1">
                <a:solidFill>
                  <a:schemeClr val="bg1"/>
                </a:solidFill>
              </a:rPr>
              <a:t>PBI</a:t>
            </a:r>
          </a:p>
          <a:p>
            <a:r>
              <a:rPr lang="en-US" b="1">
                <a:solidFill>
                  <a:schemeClr val="bg1"/>
                </a:solidFill>
              </a:rPr>
              <a:t>1,970 FTE (F22)</a:t>
            </a:r>
          </a:p>
          <a:p>
            <a:pPr marL="0" indent="0">
              <a:buNone/>
            </a:pPr>
            <a:endParaRPr lang="en-US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427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0650A-1258-4A8B-A7C0-C6B92511A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3800" b="1">
                <a:solidFill>
                  <a:schemeClr val="bg1"/>
                </a:solidFill>
              </a:rPr>
              <a:t>Academic Library #1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ED1A69-0DF5-4088-B7CC-1EB1079E9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b="1">
                <a:solidFill>
                  <a:schemeClr val="bg1"/>
                </a:solidFill>
              </a:rPr>
              <a:t>Problem: campus police station was right at entrance.</a:t>
            </a:r>
          </a:p>
          <a:p>
            <a:pPr marL="0" indent="0">
              <a:buNone/>
            </a:pPr>
            <a:endParaRPr lang="en-US" b="1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309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0650A-1258-4A8B-A7C0-C6B92511A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3800" b="1">
                <a:solidFill>
                  <a:schemeClr val="bg1"/>
                </a:solidFill>
              </a:rPr>
              <a:t>Academic Library #1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ED1A69-0DF5-4088-B7CC-1EB1079E9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354489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chemeClr val="bg1"/>
                </a:solidFill>
              </a:rPr>
              <a:t>Result: complete breakdown of communication</a:t>
            </a:r>
          </a:p>
          <a:p>
            <a:r>
              <a:rPr lang="en-US" b="1">
                <a:solidFill>
                  <a:schemeClr val="bg1"/>
                </a:solidFill>
              </a:rPr>
              <a:t>Result: removal of large amount of workspace</a:t>
            </a:r>
          </a:p>
          <a:p>
            <a:r>
              <a:rPr lang="en-US" b="1">
                <a:solidFill>
                  <a:schemeClr val="bg1"/>
                </a:solidFill>
              </a:rPr>
              <a:t>Result: distrust of administration</a:t>
            </a:r>
          </a:p>
          <a:p>
            <a:r>
              <a:rPr lang="en-US" b="1">
                <a:solidFill>
                  <a:schemeClr val="bg1"/>
                </a:solidFill>
              </a:rPr>
              <a:t>Result: police “in” library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B911D0-F24D-494C-A6AC-60A9BD13204A}"/>
              </a:ext>
            </a:extLst>
          </p:cNvPr>
          <p:cNvSpPr txBox="1"/>
          <p:nvPr/>
        </p:nvSpPr>
        <p:spPr>
          <a:xfrm>
            <a:off x="5094514" y="3799995"/>
            <a:ext cx="1298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Result:</a:t>
            </a:r>
            <a:endParaRPr lang="en-US" sz="2800"/>
          </a:p>
        </p:txBody>
      </p:sp>
      <p:pic>
        <p:nvPicPr>
          <p:cNvPr id="8" name="Picture 7" descr="Video clip with text &quot;Alright Byeee&quot;">
            <a:extLst>
              <a:ext uri="{FF2B5EF4-FFF2-40B4-BE49-F238E27FC236}">
                <a16:creationId xmlns:a16="http://schemas.microsoft.com/office/drawing/2014/main" id="{DE9346FD-5FBE-4080-B3E1-668A6810D6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2636" y="2323292"/>
            <a:ext cx="4762500" cy="347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677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0650A-1258-4A8B-A7C0-C6B92511A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3800" b="1">
                <a:solidFill>
                  <a:schemeClr val="bg1"/>
                </a:solidFill>
              </a:rPr>
              <a:t>Academic Library #2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ED1A69-0DF5-4088-B7CC-1EB1079E9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b="1">
                <a:solidFill>
                  <a:schemeClr val="bg1"/>
                </a:solidFill>
              </a:rPr>
              <a:t>Suburban private university</a:t>
            </a:r>
          </a:p>
          <a:p>
            <a:r>
              <a:rPr lang="en-US" b="1">
                <a:solidFill>
                  <a:schemeClr val="bg1"/>
                </a:solidFill>
              </a:rPr>
              <a:t>HSI</a:t>
            </a:r>
          </a:p>
          <a:p>
            <a:r>
              <a:rPr lang="en-US" b="1">
                <a:solidFill>
                  <a:schemeClr val="bg1"/>
                </a:solidFill>
              </a:rPr>
              <a:t>3,306 (2021)</a:t>
            </a:r>
          </a:p>
        </p:txBody>
      </p:sp>
      <p:pic>
        <p:nvPicPr>
          <p:cNvPr id="7" name="Picture 6" descr="External image of a suburban private university library building.">
            <a:extLst>
              <a:ext uri="{FF2B5EF4-FFF2-40B4-BE49-F238E27FC236}">
                <a16:creationId xmlns:a16="http://schemas.microsoft.com/office/drawing/2014/main" id="{400A2B3C-B321-4686-A007-56183EF8D4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7304" y="1076915"/>
            <a:ext cx="4611356" cy="3073487"/>
          </a:xfrm>
          <a:prstGeom prst="rect">
            <a:avLst/>
          </a:prstGeom>
        </p:spPr>
      </p:pic>
      <p:pic>
        <p:nvPicPr>
          <p:cNvPr id="9" name="Picture 8" descr="Taylor Swift with text &quot;It's me, hi.&quot;">
            <a:extLst>
              <a:ext uri="{FF2B5EF4-FFF2-40B4-BE49-F238E27FC236}">
                <a16:creationId xmlns:a16="http://schemas.microsoft.com/office/drawing/2014/main" id="{832A7D4A-3DD2-4799-B58F-FF86661A0D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0134" y="2703194"/>
            <a:ext cx="4743450" cy="26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714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0650A-1258-4A8B-A7C0-C6B92511A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3800" b="1">
                <a:solidFill>
                  <a:schemeClr val="bg1"/>
                </a:solidFill>
              </a:rPr>
              <a:t>Academic Library #2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ED1A69-0DF5-4088-B7CC-1EB1079E9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b="1">
                <a:solidFill>
                  <a:schemeClr val="bg1"/>
                </a:solidFill>
              </a:rPr>
              <a:t>Problem 1: Admissions received “new” space</a:t>
            </a:r>
          </a:p>
          <a:p>
            <a:r>
              <a:rPr lang="en-US" b="1">
                <a:solidFill>
                  <a:schemeClr val="bg1"/>
                </a:solidFill>
              </a:rPr>
              <a:t>Problem 2: Creation of Learning Center</a:t>
            </a:r>
          </a:p>
        </p:txBody>
      </p:sp>
    </p:spTree>
    <p:extLst>
      <p:ext uri="{BB962C8B-B14F-4D97-AF65-F5344CB8AC3E}">
        <p14:creationId xmlns:p14="http://schemas.microsoft.com/office/powerpoint/2010/main" val="1747199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0650A-1258-4A8B-A7C0-C6B92511A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3800" b="1">
                <a:solidFill>
                  <a:schemeClr val="bg1"/>
                </a:solidFill>
              </a:rPr>
              <a:t>Academic Library #2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ED1A69-0DF5-4088-B7CC-1EB1079E9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b="1">
                <a:solidFill>
                  <a:schemeClr val="bg1"/>
                </a:solidFill>
              </a:rPr>
              <a:t>2017: Center for Professional Development</a:t>
            </a:r>
          </a:p>
          <a:p>
            <a:r>
              <a:rPr lang="en-US" b="1">
                <a:solidFill>
                  <a:schemeClr val="bg1"/>
                </a:solidFill>
              </a:rPr>
              <a:t>2019: Learning Center</a:t>
            </a:r>
          </a:p>
          <a:p>
            <a:r>
              <a:rPr lang="en-US" b="1">
                <a:solidFill>
                  <a:schemeClr val="bg1"/>
                </a:solidFill>
              </a:rPr>
              <a:t>2020ish: Honors Program</a:t>
            </a:r>
          </a:p>
        </p:txBody>
      </p:sp>
    </p:spTree>
    <p:extLst>
      <p:ext uri="{BB962C8B-B14F-4D97-AF65-F5344CB8AC3E}">
        <p14:creationId xmlns:p14="http://schemas.microsoft.com/office/powerpoint/2010/main" val="29678259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0650A-1258-4A8B-A7C0-C6B92511A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3800" b="1">
                <a:solidFill>
                  <a:schemeClr val="bg1"/>
                </a:solidFill>
              </a:rPr>
              <a:t>Academic Library #2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ED1A69-0DF5-4088-B7CC-1EB1079E9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b="1">
                <a:solidFill>
                  <a:schemeClr val="bg1"/>
                </a:solidFill>
              </a:rPr>
              <a:t>Result: distrust of administration, from library on up</a:t>
            </a:r>
          </a:p>
          <a:p>
            <a:r>
              <a:rPr lang="en-US" b="1">
                <a:solidFill>
                  <a:schemeClr val="bg1"/>
                </a:solidFill>
              </a:rPr>
              <a:t>Result: need to protect space at all costs</a:t>
            </a:r>
          </a:p>
          <a:p>
            <a:r>
              <a:rPr lang="en-US" b="1">
                <a:solidFill>
                  <a:schemeClr val="bg1"/>
                </a:solidFill>
              </a:rPr>
              <a:t>Result: decrease of collaboration</a:t>
            </a:r>
          </a:p>
        </p:txBody>
      </p:sp>
    </p:spTree>
    <p:extLst>
      <p:ext uri="{BB962C8B-B14F-4D97-AF65-F5344CB8AC3E}">
        <p14:creationId xmlns:p14="http://schemas.microsoft.com/office/powerpoint/2010/main" val="38375401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0650A-1258-4A8B-A7C0-C6B92511A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3800" b="1">
                <a:solidFill>
                  <a:schemeClr val="bg1"/>
                </a:solidFill>
              </a:rPr>
              <a:t>Academic Library #2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ED1A69-0DF5-4088-B7CC-1EB1079E9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b="1">
                <a:solidFill>
                  <a:schemeClr val="bg1"/>
                </a:solidFill>
              </a:rPr>
              <a:t>New plan: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b="1">
                <a:solidFill>
                  <a:schemeClr val="bg1"/>
                </a:solidFill>
              </a:rPr>
              <a:t>space will always be an issue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b="1">
                <a:solidFill>
                  <a:schemeClr val="bg1"/>
                </a:solidFill>
              </a:rPr>
              <a:t>build relationships with current neighbors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b="1">
                <a:solidFill>
                  <a:schemeClr val="bg1"/>
                </a:solidFill>
              </a:rPr>
              <a:t>think strategically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b="1">
                <a:solidFill>
                  <a:schemeClr val="bg1"/>
                </a:solidFill>
              </a:rPr>
              <a:t>invite new neighbors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b="1">
                <a:solidFill>
                  <a:schemeClr val="bg1"/>
                </a:solidFill>
              </a:rPr>
              <a:t>have options for existing space</a:t>
            </a:r>
          </a:p>
        </p:txBody>
      </p:sp>
    </p:spTree>
    <p:extLst>
      <p:ext uri="{BB962C8B-B14F-4D97-AF65-F5344CB8AC3E}">
        <p14:creationId xmlns:p14="http://schemas.microsoft.com/office/powerpoint/2010/main" val="8727235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9365E6F1A40D54A87EAFBD3095E6E67" ma:contentTypeVersion="15" ma:contentTypeDescription="Create a new document." ma:contentTypeScope="" ma:versionID="1f3d2ee226a124f50758f3eaf915b4da">
  <xsd:schema xmlns:xsd="http://www.w3.org/2001/XMLSchema" xmlns:xs="http://www.w3.org/2001/XMLSchema" xmlns:p="http://schemas.microsoft.com/office/2006/metadata/properties" xmlns:ns3="cb4bba15-90b7-4902-9220-8ee222f33b92" xmlns:ns4="0c45c3dd-9d1d-4adb-ae34-7b57ac38b819" targetNamespace="http://schemas.microsoft.com/office/2006/metadata/properties" ma:root="true" ma:fieldsID="391d0cbefee537e7785e9fac41909ba0" ns3:_="" ns4:_="">
    <xsd:import namespace="cb4bba15-90b7-4902-9220-8ee222f33b92"/>
    <xsd:import namespace="0c45c3dd-9d1d-4adb-ae34-7b57ac38b819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Location" minOccurs="0"/>
                <xsd:element ref="ns4:_activity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4bba15-90b7-4902-9220-8ee222f33b9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45c3dd-9d1d-4adb-ae34-7b57ac38b8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0c45c3dd-9d1d-4adb-ae34-7b57ac38b819" xsi:nil="true"/>
  </documentManagement>
</p:properties>
</file>

<file path=customXml/itemProps1.xml><?xml version="1.0" encoding="utf-8"?>
<ds:datastoreItem xmlns:ds="http://schemas.openxmlformats.org/officeDocument/2006/customXml" ds:itemID="{0FB87BF0-1D0F-4F49-8996-FC7BD4D993B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F8DBC22-A16F-485C-9CBC-C64EFA8F3E4A}">
  <ds:schemaRefs>
    <ds:schemaRef ds:uri="0c45c3dd-9d1d-4adb-ae34-7b57ac38b819"/>
    <ds:schemaRef ds:uri="cb4bba15-90b7-4902-9220-8ee222f33b9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E13DF140-5DB7-44D9-97C0-CA951C5F454F}">
  <ds:schemaRefs>
    <ds:schemaRef ds:uri="0c45c3dd-9d1d-4adb-ae34-7b57ac38b819"/>
    <ds:schemaRef ds:uri="cb4bba15-90b7-4902-9220-8ee222f33b9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259</Words>
  <Application>Microsoft Office PowerPoint</Application>
  <PresentationFormat>Widescreen</PresentationFormat>
  <Paragraphs>52</Paragraphs>
  <Slides>12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Acrobat Document</vt:lpstr>
      <vt:lpstr>PowerPoint Presentation</vt:lpstr>
      <vt:lpstr>Academic Library #1</vt:lpstr>
      <vt:lpstr>Academic Library #1</vt:lpstr>
      <vt:lpstr>Academic Library #1</vt:lpstr>
      <vt:lpstr>Academic Library #2</vt:lpstr>
      <vt:lpstr>Academic Library #2</vt:lpstr>
      <vt:lpstr>Academic Library #2</vt:lpstr>
      <vt:lpstr>Academic Library #2</vt:lpstr>
      <vt:lpstr>Academic Library #2</vt:lpstr>
      <vt:lpstr>Academic Library #2</vt:lpstr>
      <vt:lpstr>Academic Library #2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Yuma Nakada</dc:creator>
  <cp:lastModifiedBy>Swanson, Nicole Marie</cp:lastModifiedBy>
  <cp:revision>4</cp:revision>
  <dcterms:created xsi:type="dcterms:W3CDTF">2020-06-23T21:41:51Z</dcterms:created>
  <dcterms:modified xsi:type="dcterms:W3CDTF">2023-05-09T17:27:24Z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0x010100A9365E6F1A40D54A87EAFBD3095E6E67</vt:lpwstr>
  </property>
</Properties>
</file>